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Pensionärsrådet.pdf (Anette Kristoffersson), samtliga resultat och formuleringar i presentationen.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D4025"/>
          </a:solidFill>
          <a:ln w="12700">
            <a:solidFill>
              <a:srgbClr val="1D402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48640" y="31089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70" dirty="0">
                <a:solidFill>
                  <a:srgbClr val="4D4D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PENSIONÄRSRÅDET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732520" y="31089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Återkoppling av utvärdering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48640" y="6510528"/>
            <a:ext cx="11064240" cy="0"/>
          </a:xfrm>
          <a:prstGeom prst="line">
            <a:avLst/>
          </a:prstGeom>
          <a:noFill/>
          <a:ln w="12700">
            <a:solidFill>
              <a:srgbClr val="D7D3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548640" y="6565392"/>
            <a:ext cx="3657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67676"/>
                </a:solidFill>
              </a:rPr>
              <a:t>Underlag: Pensionärsrådet.pdf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0561320" y="6236208"/>
            <a:ext cx="987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23833B"/>
                </a:solidFill>
              </a:rPr>
              <a:t>Piteå</a:t>
            </a:r>
            <a:endParaRPr lang="en-US" sz="900" dirty="0"/>
          </a:p>
          <a:p>
            <a:pPr marL="0" indent="0" algn="r">
              <a:buNone/>
            </a:pPr>
            <a:r>
              <a:rPr lang="en-US" sz="900" b="1" dirty="0">
                <a:solidFill>
                  <a:srgbClr val="23833B"/>
                </a:solidFill>
              </a:rPr>
              <a:t>kommun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Shape 0"/>
          <p:cNvSpPr/>
          <p:nvPr/>
        </p:nvSpPr>
        <p:spPr>
          <a:xfrm>
            <a:off x="0" y="164592"/>
            <a:ext cx="4617720" cy="6345936"/>
          </a:xfrm>
          <a:prstGeom prst="rect">
            <a:avLst/>
          </a:prstGeom>
          <a:solidFill>
            <a:srgbClr val="1D4025"/>
          </a:solidFill>
          <a:ln w="12700">
            <a:solidFill>
              <a:srgbClr val="1D402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658368" y="1078992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80" dirty="0">
                <a:solidFill>
                  <a:srgbClr val="BEE3C2"/>
                </a:solidFill>
              </a:rPr>
              <a:t>PENSIONÄRSRÅDET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58368" y="1572768"/>
            <a:ext cx="34290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</a:rPr>
              <a:t>Vad visar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</a:rPr>
              <a:t>utvärderingen?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658368" y="3154680"/>
            <a:ext cx="324612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</a:rPr>
              <a:t>Återkoppling och gemensam dialog om rådets fortsatta utveckling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212080" y="1097280"/>
            <a:ext cx="5303520" cy="1"/>
          </a:xfrm>
          <a:prstGeom prst="line">
            <a:avLst/>
          </a:prstGeom>
          <a:noFill/>
          <a:ln w="508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5212080" y="1508760"/>
            <a:ext cx="5577840" cy="1828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81818"/>
                </a:solidFill>
              </a:rPr>
              <a:t>En uppskattad demokratisk arena med god mötesstruktur. Nästa steg är att stärka uppdrag, delaktighet och genomslag.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212080" y="397764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14 svarande  •  politiker och civilsamhälle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Utvärderingen i korthet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En tydlig helhetsbild: formen fungerar väl, inflytandet kan stärkas.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2606040" cy="29718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DD9D1"/>
            </a:solidFill>
            <a:prstDash val="solid"/>
          </a:ln>
          <a:effectLst>
            <a:outerShdw blurRad="15240" dist="508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777240" y="2075688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23833B"/>
                </a:solidFill>
              </a:rPr>
              <a:t>SVAR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777240" y="2441448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14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77240" y="3063240"/>
            <a:ext cx="214884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personer deltog i utvärderingen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37560" y="1874520"/>
            <a:ext cx="2606040" cy="29718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DD9D1"/>
            </a:solidFill>
            <a:prstDash val="solid"/>
          </a:ln>
          <a:effectLst>
            <a:outerShdw blurRad="15240" dist="508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3566160" y="2075688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1D4025"/>
                </a:solidFill>
              </a:rPr>
              <a:t>MÖTESSTRUKTUR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566160" y="2441448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4,00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566160" y="3063240"/>
            <a:ext cx="214884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högsta medelvärdet i utvärderingen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26480" y="1874520"/>
            <a:ext cx="2606040" cy="297180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DD9D1"/>
            </a:solidFill>
            <a:prstDash val="solid"/>
          </a:ln>
          <a:effectLst>
            <a:outerShdw blurRad="15240" dist="508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6355080" y="2075688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D23B0C"/>
                </a:solidFill>
              </a:rPr>
              <a:t>GENOMSLAG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355080" y="2441448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2,79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355080" y="3063240"/>
            <a:ext cx="214884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lägsta medelvärdet och den tydligaste utvecklingssignalen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915400" y="1874520"/>
            <a:ext cx="2697480" cy="297180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2700">
            <a:solidFill>
              <a:srgbClr val="DDD9D1"/>
            </a:solidFill>
            <a:prstDash val="solid"/>
          </a:ln>
          <a:effectLst>
            <a:outerShdw blurRad="15240" dist="508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7" name="Text 15"/>
          <p:cNvSpPr/>
          <p:nvPr/>
        </p:nvSpPr>
        <p:spPr>
          <a:xfrm>
            <a:off x="9144000" y="2075688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80" dirty="0">
                <a:solidFill>
                  <a:srgbClr val="7B2A0B"/>
                </a:solidFill>
              </a:rPr>
              <a:t>FORTSÄTTNING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9144000" y="2441448"/>
            <a:ext cx="2240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11 av 14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9144000" y="3063240"/>
            <a:ext cx="224028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vill att rådet fortsätter, fem med förändringar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Det här fungerar bra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Rådet beskrivs som en demokratisk, informerande och välfungerande mötesplats.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0352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  <a:effectLst>
            <a:outerShdw blurRad="12700" dist="381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804672" y="2176272"/>
            <a:ext cx="530352" cy="530352"/>
          </a:xfrm>
          <a:prstGeom prst="ellipse">
            <a:avLst/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804672" y="22585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536192" y="2093976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818"/>
                </a:solidFill>
              </a:rPr>
              <a:t>Demokratisk arena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536192" y="2487168"/>
            <a:ext cx="39502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En plats där frågor kan lyftas till politik och kommun.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72200" y="1874520"/>
            <a:ext cx="530352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  <a:effectLst>
            <a:outerShdw blurRad="12700" dist="381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0" name="Shape 8"/>
          <p:cNvSpPr/>
          <p:nvPr/>
        </p:nvSpPr>
        <p:spPr>
          <a:xfrm>
            <a:off x="6428232" y="2176272"/>
            <a:ext cx="530352" cy="530352"/>
          </a:xfrm>
          <a:prstGeom prst="ellipse">
            <a:avLst/>
          </a:prstGeom>
          <a:solidFill>
            <a:srgbClr val="7B2A0B"/>
          </a:solidFill>
          <a:ln w="127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Text 9"/>
          <p:cNvSpPr/>
          <p:nvPr/>
        </p:nvSpPr>
        <p:spPr>
          <a:xfrm>
            <a:off x="6428232" y="22585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159752" y="2093976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818"/>
                </a:solidFill>
              </a:rPr>
              <a:t>Bred representation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159752" y="2487168"/>
            <a:ext cx="39502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Politiker och pensionärsorganisationer möts i samma forum.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502152"/>
            <a:ext cx="530352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  <a:effectLst>
            <a:outerShdw blurRad="12700" dist="381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5" name="Shape 13"/>
          <p:cNvSpPr/>
          <p:nvPr/>
        </p:nvSpPr>
        <p:spPr>
          <a:xfrm>
            <a:off x="804672" y="3803904"/>
            <a:ext cx="530352" cy="530352"/>
          </a:xfrm>
          <a:prstGeom prst="ellipse">
            <a:avLst/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Text 14"/>
          <p:cNvSpPr/>
          <p:nvPr/>
        </p:nvSpPr>
        <p:spPr>
          <a:xfrm>
            <a:off x="804672" y="388620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536192" y="3721608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818"/>
                </a:solidFill>
              </a:rPr>
              <a:t>Information och nätverk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536192" y="4114800"/>
            <a:ext cx="39502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Kunskap sprids och kontakter skapas mellan deltagarna.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72200" y="3502152"/>
            <a:ext cx="5303520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  <a:effectLst>
            <a:outerShdw blurRad="12700" dist="381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6428232" y="3803904"/>
            <a:ext cx="530352" cy="530352"/>
          </a:xfrm>
          <a:prstGeom prst="ellipse">
            <a:avLst/>
          </a:prstGeom>
          <a:solidFill>
            <a:srgbClr val="7B2A0B"/>
          </a:solidFill>
          <a:ln w="127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6428232" y="388620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159752" y="3721608"/>
            <a:ext cx="39502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818"/>
                </a:solidFill>
              </a:rPr>
              <a:t>Strukturerade möten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159752" y="4114800"/>
            <a:ext cx="395020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</a:rPr>
              <a:t>Mötena bedöms som effektiva och välorganiserade.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828800" y="5349240"/>
            <a:ext cx="8549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23833B"/>
                </a:solidFill>
              </a:rPr>
              <a:t>”En arena där föreningar, politik och kommun kan mötas.”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Styrkan ligger i mötena, utmaningen i genomslaget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Medelvärden på en femgradig skala.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85800" y="1837944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Mötesstruktur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108960" y="1783080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Shape 4"/>
          <p:cNvSpPr/>
          <p:nvPr/>
        </p:nvSpPr>
        <p:spPr>
          <a:xfrm>
            <a:off x="3108960" y="1783080"/>
            <a:ext cx="5669280" cy="320040"/>
          </a:xfrm>
          <a:prstGeom prst="roundRect">
            <a:avLst>
              <a:gd name="adj" fmla="val 14286"/>
            </a:avLst>
          </a:prstGeom>
          <a:solidFill>
            <a:srgbClr val="1D4025"/>
          </a:solidFill>
          <a:ln w="12700">
            <a:solidFill>
              <a:srgbClr val="1D402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10378440" y="180136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D4025"/>
                </a:solidFill>
              </a:rPr>
              <a:t>4,00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2423160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Dialog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108960" y="2368296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0" name="Shape 8"/>
          <p:cNvSpPr/>
          <p:nvPr/>
        </p:nvSpPr>
        <p:spPr>
          <a:xfrm>
            <a:off x="3108960" y="2368296"/>
            <a:ext cx="5570068" cy="320040"/>
          </a:xfrm>
          <a:prstGeom prst="roundRect">
            <a:avLst>
              <a:gd name="adj" fmla="val 14286"/>
            </a:avLst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Text 9"/>
          <p:cNvSpPr/>
          <p:nvPr/>
        </p:nvSpPr>
        <p:spPr>
          <a:xfrm>
            <a:off x="10378440" y="238658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3833B"/>
                </a:solidFill>
              </a:rPr>
              <a:t>3,93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3008376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Information före möten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108960" y="2953512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4" name="Shape 12"/>
          <p:cNvSpPr/>
          <p:nvPr/>
        </p:nvSpPr>
        <p:spPr>
          <a:xfrm>
            <a:off x="3108960" y="2953512"/>
            <a:ext cx="5258257" cy="320040"/>
          </a:xfrm>
          <a:prstGeom prst="roundRect">
            <a:avLst>
              <a:gd name="adj" fmla="val 14286"/>
            </a:avLst>
          </a:prstGeom>
          <a:solidFill>
            <a:srgbClr val="7B2A0B"/>
          </a:solidFill>
          <a:ln w="127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5" name="Text 13"/>
          <p:cNvSpPr/>
          <p:nvPr/>
        </p:nvSpPr>
        <p:spPr>
          <a:xfrm>
            <a:off x="10378440" y="297180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7B2A0B"/>
                </a:solidFill>
              </a:rPr>
              <a:t>3,71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3593592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Rådets betydelse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108960" y="3538728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/>
          <p:cNvSpPr/>
          <p:nvPr/>
        </p:nvSpPr>
        <p:spPr>
          <a:xfrm>
            <a:off x="3108960" y="3538728"/>
            <a:ext cx="5159045" cy="320040"/>
          </a:xfrm>
          <a:prstGeom prst="roundRect">
            <a:avLst>
              <a:gd name="adj" fmla="val 14286"/>
            </a:avLst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Text 17"/>
          <p:cNvSpPr/>
          <p:nvPr/>
        </p:nvSpPr>
        <p:spPr>
          <a:xfrm>
            <a:off x="10378440" y="3557016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23833B"/>
                </a:solidFill>
              </a:rPr>
              <a:t>3,64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85800" y="4178808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Kommunens återkoppling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108960" y="4123944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Shape 20"/>
          <p:cNvSpPr/>
          <p:nvPr/>
        </p:nvSpPr>
        <p:spPr>
          <a:xfrm>
            <a:off x="3108960" y="4123944"/>
            <a:ext cx="4762195" cy="320040"/>
          </a:xfrm>
          <a:prstGeom prst="roundRect">
            <a:avLst>
              <a:gd name="adj" fmla="val 14286"/>
            </a:avLst>
          </a:prstGeom>
          <a:solidFill>
            <a:srgbClr val="7B2A0B"/>
          </a:solidFill>
          <a:ln w="127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3" name="Text 21"/>
          <p:cNvSpPr/>
          <p:nvPr/>
        </p:nvSpPr>
        <p:spPr>
          <a:xfrm>
            <a:off x="10378440" y="414223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7B2A0B"/>
                </a:solidFill>
              </a:rPr>
              <a:t>3,36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85800" y="4764024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Tydlighet i uppdrag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108960" y="4709160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6" name="Shape 24"/>
          <p:cNvSpPr/>
          <p:nvPr/>
        </p:nvSpPr>
        <p:spPr>
          <a:xfrm>
            <a:off x="3108960" y="4709160"/>
            <a:ext cx="4549597" cy="320040"/>
          </a:xfrm>
          <a:prstGeom prst="roundRect">
            <a:avLst>
              <a:gd name="adj" fmla="val 14286"/>
            </a:avLst>
          </a:prstGeom>
          <a:solidFill>
            <a:srgbClr val="777777"/>
          </a:solidFill>
          <a:ln w="12700">
            <a:solidFill>
              <a:srgbClr val="777777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7" name="Text 25"/>
          <p:cNvSpPr/>
          <p:nvPr/>
        </p:nvSpPr>
        <p:spPr>
          <a:xfrm>
            <a:off x="10378440" y="472744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777777"/>
                </a:solidFill>
              </a:rPr>
              <a:t>3,21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85800" y="5349240"/>
            <a:ext cx="2331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81818"/>
                </a:solidFill>
              </a:rPr>
              <a:t>Synpunkternas genomslag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108960" y="5294376"/>
            <a:ext cx="7086600" cy="320040"/>
          </a:xfrm>
          <a:prstGeom prst="roundRect">
            <a:avLst>
              <a:gd name="adj" fmla="val 14286"/>
            </a:avLst>
          </a:prstGeom>
          <a:solidFill>
            <a:srgbClr val="E4E1DA"/>
          </a:solidFill>
          <a:ln w="12700">
            <a:solidFill>
              <a:srgbClr val="E4E1DA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0" name="Shape 28"/>
          <p:cNvSpPr/>
          <p:nvPr/>
        </p:nvSpPr>
        <p:spPr>
          <a:xfrm>
            <a:off x="3108960" y="5294376"/>
            <a:ext cx="3954323" cy="320040"/>
          </a:xfrm>
          <a:prstGeom prst="roundRect">
            <a:avLst>
              <a:gd name="adj" fmla="val 14286"/>
            </a:avLst>
          </a:prstGeom>
          <a:solidFill>
            <a:srgbClr val="D23B0C"/>
          </a:solidFill>
          <a:ln w="12700">
            <a:solidFill>
              <a:srgbClr val="D23B0C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1" name="Text 29"/>
          <p:cNvSpPr/>
          <p:nvPr/>
        </p:nvSpPr>
        <p:spPr>
          <a:xfrm>
            <a:off x="10378440" y="531266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23B0C"/>
                </a:solidFill>
              </a:rPr>
              <a:t>2,79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85800" y="5989320"/>
            <a:ext cx="731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23B0C"/>
                </a:solidFill>
              </a:rPr>
              <a:t>Tolkning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481328" y="5852160"/>
            <a:ext cx="9464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Det finns en stabil grund att bygga vidare på, men rådets synpunkter behöver få en tydligare väg till beslut och återkoppling.</a:t>
            </a:r>
            <a:endParaRPr lang="en-US" sz="160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En tydlig vilja att fortsätta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Samtidigt finns en förväntan på förändring.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77240" y="1965960"/>
            <a:ext cx="3213463" cy="960120"/>
          </a:xfrm>
          <a:prstGeom prst="rect">
            <a:avLst/>
          </a:prstGeom>
          <a:solidFill>
            <a:srgbClr val="1D4025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822960" y="2212848"/>
            <a:ext cx="31220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6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990703" y="1965960"/>
            <a:ext cx="2677886" cy="960120"/>
          </a:xfrm>
          <a:prstGeom prst="rect">
            <a:avLst/>
          </a:prstGeom>
          <a:solidFill>
            <a:srgbClr val="7B2A0B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4036423" y="2212848"/>
            <a:ext cx="258644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668589" y="1965960"/>
            <a:ext cx="1071154" cy="960120"/>
          </a:xfrm>
          <a:prstGeom prst="rect">
            <a:avLst/>
          </a:prstGeom>
          <a:solidFill>
            <a:srgbClr val="777777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6714309" y="2212848"/>
            <a:ext cx="97971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7739743" y="1965960"/>
            <a:ext cx="535577" cy="960120"/>
          </a:xfrm>
          <a:prstGeom prst="rect">
            <a:avLst/>
          </a:prstGeom>
          <a:solidFill>
            <a:srgbClr val="D23B0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Shape 9"/>
          <p:cNvSpPr/>
          <p:nvPr/>
        </p:nvSpPr>
        <p:spPr>
          <a:xfrm>
            <a:off x="822960" y="3465576"/>
            <a:ext cx="228600" cy="228600"/>
          </a:xfrm>
          <a:prstGeom prst="rect">
            <a:avLst/>
          </a:prstGeom>
          <a:solidFill>
            <a:srgbClr val="1D4025"/>
          </a:solidFill>
          <a:ln w="12700">
            <a:solidFill>
              <a:srgbClr val="1D402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2" name="Text 10"/>
          <p:cNvSpPr/>
          <p:nvPr/>
        </p:nvSpPr>
        <p:spPr>
          <a:xfrm>
            <a:off x="1188720" y="3429000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81818"/>
                </a:solidFill>
              </a:rPr>
              <a:t>Ja: 6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3995928"/>
            <a:ext cx="228600" cy="228600"/>
          </a:xfrm>
          <a:prstGeom prst="rect">
            <a:avLst/>
          </a:prstGeom>
          <a:solidFill>
            <a:srgbClr val="7B2A0B"/>
          </a:solidFill>
          <a:ln w="127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4" name="Text 12"/>
          <p:cNvSpPr/>
          <p:nvPr/>
        </p:nvSpPr>
        <p:spPr>
          <a:xfrm>
            <a:off x="1188720" y="3959352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81818"/>
                </a:solidFill>
              </a:rPr>
              <a:t>Ja, med förändringar: 5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22960" y="4526280"/>
            <a:ext cx="228600" cy="228600"/>
          </a:xfrm>
          <a:prstGeom prst="rect">
            <a:avLst/>
          </a:prstGeom>
          <a:solidFill>
            <a:srgbClr val="777777"/>
          </a:solidFill>
          <a:ln w="12700">
            <a:solidFill>
              <a:srgbClr val="777777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Text 14"/>
          <p:cNvSpPr/>
          <p:nvPr/>
        </p:nvSpPr>
        <p:spPr>
          <a:xfrm>
            <a:off x="1188720" y="4489704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81818"/>
                </a:solidFill>
              </a:rPr>
              <a:t>Osäkra: 2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5056632"/>
            <a:ext cx="228600" cy="228600"/>
          </a:xfrm>
          <a:prstGeom prst="rect">
            <a:avLst/>
          </a:prstGeom>
          <a:solidFill>
            <a:srgbClr val="D23B0C"/>
          </a:solidFill>
          <a:ln w="12700">
            <a:solidFill>
              <a:srgbClr val="D23B0C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Text 16"/>
          <p:cNvSpPr/>
          <p:nvPr/>
        </p:nvSpPr>
        <p:spPr>
          <a:xfrm>
            <a:off x="1188720" y="5020056"/>
            <a:ext cx="2651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81818"/>
                </a:solidFill>
              </a:rPr>
              <a:t>Nej: 1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249783" y="3188716"/>
            <a:ext cx="4414157" cy="28945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  <a:effectLst>
            <a:outerShdw blurRad="12700" dist="381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 dirty="0"/>
          </a:p>
        </p:txBody>
      </p:sp>
      <p:sp>
        <p:nvSpPr>
          <p:cNvPr id="20" name="Text 18"/>
          <p:cNvSpPr/>
          <p:nvPr/>
        </p:nvSpPr>
        <p:spPr>
          <a:xfrm>
            <a:off x="4983480" y="3639312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818"/>
                </a:solidFill>
              </a:rPr>
              <a:t>Vad bör förändras?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4983480" y="4251960"/>
            <a:ext cx="82296" cy="82296"/>
          </a:xfrm>
          <a:prstGeom prst="ellipse">
            <a:avLst/>
          </a:prstGeom>
          <a:solidFill>
            <a:srgbClr val="D23B0C"/>
          </a:solidFill>
          <a:ln w="12700">
            <a:solidFill>
              <a:srgbClr val="D23B0C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Text 20"/>
          <p:cNvSpPr/>
          <p:nvPr/>
        </p:nvSpPr>
        <p:spPr>
          <a:xfrm>
            <a:off x="5148072" y="4169664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81818"/>
                </a:solidFill>
              </a:rPr>
              <a:t>Tydligare uppdrag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662672" y="4169664"/>
            <a:ext cx="2578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983480" y="4727448"/>
            <a:ext cx="82296" cy="82296"/>
          </a:xfrm>
          <a:prstGeom prst="ellipse">
            <a:avLst/>
          </a:prstGeom>
          <a:solidFill>
            <a:srgbClr val="7B2A0B"/>
          </a:solidFill>
          <a:ln w="12700">
            <a:solidFill>
              <a:srgbClr val="7B2A0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6" name="Text 24"/>
          <p:cNvSpPr/>
          <p:nvPr/>
        </p:nvSpPr>
        <p:spPr>
          <a:xfrm>
            <a:off x="5148072" y="4645152"/>
            <a:ext cx="2167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81818"/>
                </a:solidFill>
              </a:rPr>
              <a:t>Utveckla mötesformatet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997196" y="5314696"/>
            <a:ext cx="82296" cy="82296"/>
          </a:xfrm>
          <a:prstGeom prst="ellipse">
            <a:avLst/>
          </a:prstGeom>
          <a:solidFill>
            <a:srgbClr val="1D4025"/>
          </a:solidFill>
          <a:ln w="12700">
            <a:solidFill>
              <a:srgbClr val="1D4025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8" name="Text 26"/>
          <p:cNvSpPr/>
          <p:nvPr/>
        </p:nvSpPr>
        <p:spPr>
          <a:xfrm>
            <a:off x="5175504" y="5265420"/>
            <a:ext cx="24871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81818"/>
                </a:solidFill>
              </a:rPr>
              <a:t>Skapa bättre möjligheter att driva frågor</a:t>
            </a:r>
            <a:endParaRPr lang="en-US" sz="140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Vad deltagarna efterfrågar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Fritextsvaren pekar mot ett mer aktivt och gemensamt arbetssätt.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847088"/>
            <a:ext cx="3456432" cy="32004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804672" y="2121408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D23B0C"/>
                </a:solidFill>
              </a:rPr>
              <a:t>01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04672" y="2761488"/>
            <a:ext cx="2880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818"/>
                </a:solidFill>
              </a:rPr>
              <a:t>Tidigare delaktighet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04672" y="3611880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Rådet behöver komma in innan beslut fattas, särskilt i frågor som berör äldre.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315968" y="1847088"/>
            <a:ext cx="3456432" cy="3200400"/>
          </a:xfrm>
          <a:prstGeom prst="roundRect">
            <a:avLst/>
          </a:prstGeom>
          <a:solidFill>
            <a:srgbClr val="F4E2D8"/>
          </a:solidFill>
          <a:ln w="15240">
            <a:solidFill>
              <a:srgbClr val="D7A087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4572000" y="2121408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2A0B"/>
                </a:solidFill>
              </a:rPr>
              <a:t>02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4572000" y="2761488"/>
            <a:ext cx="2880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818"/>
                </a:solidFill>
              </a:rPr>
              <a:t>Gemensam agenda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72000" y="3611880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Enas om prioriterade frågor, driv dem tillsammans och följ upp vad som händer.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083296" y="1847088"/>
            <a:ext cx="3456432" cy="32004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8339328" y="2121408"/>
            <a:ext cx="640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833B"/>
                </a:solidFill>
              </a:rPr>
              <a:t>03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8339328" y="2761488"/>
            <a:ext cx="2880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818"/>
                </a:solidFill>
              </a:rPr>
              <a:t>Tydligare återkoppling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39328" y="3611880"/>
            <a:ext cx="2880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Visa hur synpunkter förs vidare, besvaras och påverkar beslut.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41324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23B0C"/>
                </a:solidFill>
              </a:rPr>
              <a:t>Önskad förflyttning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148840" y="5285232"/>
            <a:ext cx="8961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81818"/>
                </a:solidFill>
              </a:rPr>
              <a:t>Från information i efterhand till dialog och påverkan i rätt skede.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Sex utvecklingsspår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Förslag till gemensam riktning för rådets fortsatta arbete.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21808" cy="1033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Shape 3"/>
          <p:cNvSpPr/>
          <p:nvPr/>
        </p:nvSpPr>
        <p:spPr>
          <a:xfrm>
            <a:off x="694944" y="1837944"/>
            <a:ext cx="621792" cy="621792"/>
          </a:xfrm>
          <a:prstGeom prst="roundRect">
            <a:avLst/>
          </a:prstGeom>
          <a:solidFill>
            <a:srgbClr val="D23B0C"/>
          </a:solidFill>
          <a:ln w="12700">
            <a:solidFill>
              <a:srgbClr val="D23B0C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694944" y="1975104"/>
            <a:ext cx="621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508760" y="1847088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Tydliggör uppdraget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08760" y="222199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66666"/>
                </a:solidFill>
              </a:rPr>
              <a:t>Syfte, mandat och förväntade resultat.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199632" y="1691640"/>
            <a:ext cx="5321808" cy="1033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0" name="Shape 8"/>
          <p:cNvSpPr/>
          <p:nvPr/>
        </p:nvSpPr>
        <p:spPr>
          <a:xfrm>
            <a:off x="6345936" y="1837944"/>
            <a:ext cx="621792" cy="621792"/>
          </a:xfrm>
          <a:prstGeom prst="roundRect">
            <a:avLst/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Text 9"/>
          <p:cNvSpPr/>
          <p:nvPr/>
        </p:nvSpPr>
        <p:spPr>
          <a:xfrm>
            <a:off x="6345936" y="1975104"/>
            <a:ext cx="621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59752" y="1847088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Skapa tidig delaktighet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159752" y="222199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66666"/>
                </a:solidFill>
              </a:rPr>
              <a:t>Behandla äldrefrågor innan beslut.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3044952"/>
            <a:ext cx="5321808" cy="1033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5" name="Shape 13"/>
          <p:cNvSpPr/>
          <p:nvPr/>
        </p:nvSpPr>
        <p:spPr>
          <a:xfrm>
            <a:off x="694944" y="3191256"/>
            <a:ext cx="621792" cy="621792"/>
          </a:xfrm>
          <a:prstGeom prst="roundRect">
            <a:avLst/>
          </a:prstGeom>
          <a:solidFill>
            <a:srgbClr val="D23B0C"/>
          </a:solidFill>
          <a:ln w="12700">
            <a:solidFill>
              <a:srgbClr val="D23B0C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6" name="Text 14"/>
          <p:cNvSpPr/>
          <p:nvPr/>
        </p:nvSpPr>
        <p:spPr>
          <a:xfrm>
            <a:off x="694944" y="3328416"/>
            <a:ext cx="621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508760" y="3200400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Prioritera gemensamma frågor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508760" y="3575304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66666"/>
                </a:solidFill>
              </a:rPr>
              <a:t>Välj, driv och följ upp.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99632" y="3044952"/>
            <a:ext cx="5321808" cy="1033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6345936" y="3191256"/>
            <a:ext cx="621792" cy="621792"/>
          </a:xfrm>
          <a:prstGeom prst="roundRect">
            <a:avLst/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6345936" y="3328416"/>
            <a:ext cx="621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159752" y="3200400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Stärk återkopplingen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159752" y="3575304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66666"/>
                </a:solidFill>
              </a:rPr>
              <a:t>Synliggör vägen från inspel till beslut.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48640" y="4398264"/>
            <a:ext cx="5321808" cy="1033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5" name="Shape 23"/>
          <p:cNvSpPr/>
          <p:nvPr/>
        </p:nvSpPr>
        <p:spPr>
          <a:xfrm>
            <a:off x="694944" y="4544568"/>
            <a:ext cx="621792" cy="621792"/>
          </a:xfrm>
          <a:prstGeom prst="roundRect">
            <a:avLst/>
          </a:prstGeom>
          <a:solidFill>
            <a:srgbClr val="D23B0C"/>
          </a:solidFill>
          <a:ln w="12700">
            <a:solidFill>
              <a:srgbClr val="D23B0C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6" name="Text 24"/>
          <p:cNvSpPr/>
          <p:nvPr/>
        </p:nvSpPr>
        <p:spPr>
          <a:xfrm>
            <a:off x="694944" y="4681728"/>
            <a:ext cx="621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508760" y="4553712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Utveckla representationen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508760" y="4928616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66666"/>
                </a:solidFill>
              </a:rPr>
              <a:t>Klargör ansvar att företräda och återrapportera.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199632" y="4398264"/>
            <a:ext cx="5321808" cy="10332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0" name="Shape 28"/>
          <p:cNvSpPr/>
          <p:nvPr/>
        </p:nvSpPr>
        <p:spPr>
          <a:xfrm>
            <a:off x="6345936" y="4544568"/>
            <a:ext cx="621792" cy="621792"/>
          </a:xfrm>
          <a:prstGeom prst="roundRect">
            <a:avLst/>
          </a:prstGeom>
          <a:solidFill>
            <a:srgbClr val="23833B"/>
          </a:solidFill>
          <a:ln w="12700">
            <a:solidFill>
              <a:srgbClr val="23833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1" name="Text 29"/>
          <p:cNvSpPr/>
          <p:nvPr/>
        </p:nvSpPr>
        <p:spPr>
          <a:xfrm>
            <a:off x="6345936" y="4681728"/>
            <a:ext cx="6217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159752" y="4553712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1818"/>
                </a:solidFill>
              </a:rPr>
              <a:t>Koppla rådet till styrningen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159752" y="4928616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66666"/>
                </a:solidFill>
              </a:rPr>
              <a:t>Tydligare koppling till nämnder, styrelser och budget.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1234440" y="5943600"/>
            <a:ext cx="9601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3833B"/>
                </a:solidFill>
              </a:rPr>
              <a:t>Förslaget är en utgångspunkt för dialog, prioritering och gemensamt ansvar.</a:t>
            </a:r>
            <a:endParaRPr lang="en-US" sz="170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758952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</a:rPr>
              <a:t>Gemensam dialog: vad tar vi vidare?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30759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66666"/>
                </a:solidFill>
              </a:rPr>
              <a:t>Målet är att gå från återkoppling till ett tydligt nästa steg.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85800" y="1828800"/>
            <a:ext cx="5303520" cy="1417320"/>
          </a:xfrm>
          <a:prstGeom prst="roundRect">
            <a:avLst/>
          </a:prstGeom>
          <a:solidFill>
            <a:srgbClr val="E7F2E8"/>
          </a:solidFill>
          <a:ln w="12700">
            <a:solidFill>
              <a:srgbClr val="A8CDA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5" name="Text 3"/>
          <p:cNvSpPr/>
          <p:nvPr/>
        </p:nvSpPr>
        <p:spPr>
          <a:xfrm>
            <a:off x="941832" y="21214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D23B0C"/>
                </a:solidFill>
              </a:rPr>
              <a:t>1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600200" y="2084832"/>
            <a:ext cx="3977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</a:rPr>
              <a:t>Vad ska rådets viktigaste uppdrag vara?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85800" y="3794760"/>
            <a:ext cx="53035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8" name="Text 6"/>
          <p:cNvSpPr/>
          <p:nvPr/>
        </p:nvSpPr>
        <p:spPr>
          <a:xfrm>
            <a:off x="941832" y="40873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D23B0C"/>
                </a:solidFill>
              </a:rPr>
              <a:t>2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1600200" y="4050792"/>
            <a:ext cx="3977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</a:rPr>
              <a:t>Vilka frågor behöver rådet komma in tidigare i?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199632" y="1828800"/>
            <a:ext cx="5303520" cy="1417320"/>
          </a:xfrm>
          <a:prstGeom prst="roundRect">
            <a:avLst/>
          </a:prstGeom>
          <a:solidFill>
            <a:srgbClr val="E7F2E8"/>
          </a:solidFill>
          <a:ln w="12700">
            <a:solidFill>
              <a:srgbClr val="A8CDAE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1" name="Text 9"/>
          <p:cNvSpPr/>
          <p:nvPr/>
        </p:nvSpPr>
        <p:spPr>
          <a:xfrm>
            <a:off x="6455664" y="21214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D23B0C"/>
                </a:solidFill>
              </a:rPr>
              <a:t>3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7114032" y="2084832"/>
            <a:ext cx="3977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</a:rPr>
              <a:t>Vilka 1–3 frågor ska prioriteras gemensamt?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199632" y="3794760"/>
            <a:ext cx="53035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4CB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4" name="Text 12"/>
          <p:cNvSpPr/>
          <p:nvPr/>
        </p:nvSpPr>
        <p:spPr>
          <a:xfrm>
            <a:off x="6455664" y="40873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D23B0C"/>
                </a:solidFill>
              </a:rPr>
              <a:t>4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7114032" y="4050792"/>
            <a:ext cx="39776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</a:rPr>
              <a:t>Hur ska återkoppling och ansvar följas upp?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54710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6767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681</Words>
  <Application>Microsoft Office PowerPoint</Application>
  <PresentationFormat>Bredbild</PresentationFormat>
  <Paragraphs>134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Aptos</vt:lpstr>
      <vt:lpstr>Arial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Piteå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Pensionärsrådet – återkoppling och fortsatt utveckling</dc:title>
  <dc:subject>Återkoppling av utvärdering till Pensionärsrådet</dc:subject>
  <dc:creator>Anette Kristoffersson</dc:creator>
  <cp:lastModifiedBy>Anette Kristoffersson</cp:lastModifiedBy>
  <cp:revision>3</cp:revision>
  <dcterms:created xsi:type="dcterms:W3CDTF">2026-08-27T12:18:42Z</dcterms:created>
  <dcterms:modified xsi:type="dcterms:W3CDTF">2026-08-27T12:31:46Z</dcterms:modified>
</cp:coreProperties>
</file>